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4" r:id="rId3"/>
    <p:sldId id="537" r:id="rId4"/>
    <p:sldId id="548" r:id="rId5"/>
    <p:sldId id="542" r:id="rId6"/>
    <p:sldId id="543" r:id="rId7"/>
    <p:sldId id="544" r:id="rId8"/>
    <p:sldId id="538" r:id="rId9"/>
    <p:sldId id="549" r:id="rId10"/>
    <p:sldId id="539" r:id="rId11"/>
    <p:sldId id="620" r:id="rId12"/>
    <p:sldId id="540" r:id="rId13"/>
    <p:sldId id="621" r:id="rId14"/>
    <p:sldId id="550" r:id="rId15"/>
    <p:sldId id="541" r:id="rId16"/>
    <p:sldId id="622" r:id="rId17"/>
    <p:sldId id="623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616" r:id="rId26"/>
    <p:sldId id="617" r:id="rId27"/>
    <p:sldId id="618" r:id="rId28"/>
    <p:sldId id="619" r:id="rId29"/>
    <p:sldId id="558" r:id="rId30"/>
    <p:sldId id="559" r:id="rId31"/>
    <p:sldId id="560" r:id="rId32"/>
    <p:sldId id="561" r:id="rId33"/>
    <p:sldId id="563" r:id="rId34"/>
    <p:sldId id="564" r:id="rId35"/>
    <p:sldId id="575" r:id="rId36"/>
    <p:sldId id="576" r:id="rId37"/>
    <p:sldId id="577" r:id="rId38"/>
    <p:sldId id="578" r:id="rId39"/>
    <p:sldId id="570" r:id="rId40"/>
    <p:sldId id="571" r:id="rId41"/>
    <p:sldId id="572" r:id="rId42"/>
    <p:sldId id="579" r:id="rId43"/>
    <p:sldId id="573" r:id="rId44"/>
    <p:sldId id="585" r:id="rId45"/>
    <p:sldId id="586" r:id="rId46"/>
    <p:sldId id="591" r:id="rId47"/>
    <p:sldId id="580" r:id="rId48"/>
    <p:sldId id="581" r:id="rId49"/>
    <p:sldId id="582" r:id="rId50"/>
    <p:sldId id="583" r:id="rId51"/>
    <p:sldId id="584" r:id="rId52"/>
    <p:sldId id="589" r:id="rId53"/>
    <p:sldId id="587" r:id="rId54"/>
    <p:sldId id="588" r:id="rId55"/>
    <p:sldId id="590" r:id="rId56"/>
    <p:sldId id="592" r:id="rId57"/>
    <p:sldId id="593" r:id="rId58"/>
    <p:sldId id="594" r:id="rId59"/>
    <p:sldId id="595" r:id="rId60"/>
    <p:sldId id="596" r:id="rId61"/>
    <p:sldId id="597" r:id="rId62"/>
    <p:sldId id="598" r:id="rId63"/>
    <p:sldId id="599" r:id="rId64"/>
    <p:sldId id="602" r:id="rId65"/>
    <p:sldId id="607" r:id="rId66"/>
    <p:sldId id="603" r:id="rId67"/>
    <p:sldId id="605" r:id="rId68"/>
    <p:sldId id="600" r:id="rId69"/>
    <p:sldId id="613" r:id="rId70"/>
    <p:sldId id="608" r:id="rId71"/>
    <p:sldId id="609" r:id="rId72"/>
    <p:sldId id="610" r:id="rId73"/>
    <p:sldId id="614" r:id="rId74"/>
    <p:sldId id="615" r:id="rId75"/>
    <p:sldId id="35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30/01/2021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8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8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6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8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2.png"/><Relationship Id="rId4" Type="http://schemas.openxmlformats.org/officeDocument/2006/relationships/image" Target="../media/image16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8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2.png"/><Relationship Id="rId4" Type="http://schemas.openxmlformats.org/officeDocument/2006/relationships/image" Target="../media/image1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2565647" y="3675769"/>
            <a:ext cx="7146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Series-Parallel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Series-Parallel Circuits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E8984-5410-4055-87F2-DDFDB583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037" y="960120"/>
            <a:ext cx="6923264" cy="49377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997C0D-26F7-46B9-AA6A-2CE8C8B25128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EB51A-AC3C-4726-8878-DCEA553BE452}"/>
                  </a:ext>
                </a:extLst>
              </p:cNvPr>
              <p:cNvSpPr txBox="1"/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EB51A-AC3C-4726-8878-DCEA553B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blipFill>
                <a:blip r:embed="rId3"/>
                <a:stretch>
                  <a:fillRect l="-1373" r="-5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1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Series-Parallel Circuits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E8984-5410-4055-87F2-DDFDB583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037" y="960120"/>
            <a:ext cx="6923264" cy="49377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997C0D-26F7-46B9-AA6A-2CE8C8B25128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EB51A-AC3C-4726-8878-DCEA553BE452}"/>
                  </a:ext>
                </a:extLst>
              </p:cNvPr>
              <p:cNvSpPr txBox="1"/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EB51A-AC3C-4726-8878-DCEA553B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blipFill>
                <a:blip r:embed="rId3"/>
                <a:stretch>
                  <a:fillRect l="-1373" r="-5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0FCF8F-5BE1-4554-875B-95B3D238BB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927"/>
          <a:stretch/>
        </p:blipFill>
        <p:spPr>
          <a:xfrm>
            <a:off x="93309" y="1743897"/>
            <a:ext cx="4480560" cy="16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057A9-70A3-45BD-B1CA-741D141D6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8"/>
          <a:stretch/>
        </p:blipFill>
        <p:spPr>
          <a:xfrm>
            <a:off x="4883637" y="1162974"/>
            <a:ext cx="6923259" cy="4734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EA3E49-B252-4A93-9298-F296A1937233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40A6E-E489-4442-A107-8A3B9AA8C1EA}"/>
                  </a:ext>
                </a:extLst>
              </p:cNvPr>
              <p:cNvSpPr txBox="1"/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40A6E-E489-4442-A107-8A3B9AA8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blipFill>
                <a:blip r:embed="rId3"/>
                <a:stretch>
                  <a:fillRect l="-1373" r="-5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920AF1A-62E6-4B6F-8CA2-ACE3DE3BA7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047"/>
          <a:stretch/>
        </p:blipFill>
        <p:spPr>
          <a:xfrm>
            <a:off x="93309" y="1743897"/>
            <a:ext cx="4480560" cy="15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057A9-70A3-45BD-B1CA-741D141D6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8"/>
          <a:stretch/>
        </p:blipFill>
        <p:spPr>
          <a:xfrm>
            <a:off x="4883637" y="1162974"/>
            <a:ext cx="6923259" cy="4734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EA3E49-B252-4A93-9298-F296A1937233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40A6E-E489-4442-A107-8A3B9AA8C1EA}"/>
                  </a:ext>
                </a:extLst>
              </p:cNvPr>
              <p:cNvSpPr txBox="1"/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40A6E-E489-4442-A107-8A3B9AA8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blipFill>
                <a:blip r:embed="rId3"/>
                <a:stretch>
                  <a:fillRect l="-1373" r="-5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920AF1A-62E6-4B6F-8CA2-ACE3DE3BA7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43143"/>
          <a:stretch/>
        </p:blipFill>
        <p:spPr>
          <a:xfrm>
            <a:off x="93309" y="1743897"/>
            <a:ext cx="4480560" cy="28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A3E49-B252-4A93-9298-F296A1937233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40A6E-E489-4442-A107-8A3B9AA8C1EA}"/>
                  </a:ext>
                </a:extLst>
              </p:cNvPr>
              <p:cNvSpPr txBox="1"/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40A6E-E489-4442-A107-8A3B9AA8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5" y="1371600"/>
                <a:ext cx="3109313" cy="276999"/>
              </a:xfrm>
              <a:prstGeom prst="rect">
                <a:avLst/>
              </a:prstGeom>
              <a:blipFill>
                <a:blip r:embed="rId2"/>
                <a:stretch>
                  <a:fillRect l="-1373" r="-58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296601-4209-422D-92A1-347AAD3AD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7"/>
          <a:stretch/>
        </p:blipFill>
        <p:spPr>
          <a:xfrm>
            <a:off x="4884046" y="1190274"/>
            <a:ext cx="6923259" cy="4708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A35A3-3724-49A6-AA94-F97E866B4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330"/>
          <a:stretch/>
        </p:blipFill>
        <p:spPr>
          <a:xfrm>
            <a:off x="93309" y="1743897"/>
            <a:ext cx="4480560" cy="28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190B0-6BD7-493E-BEE5-20D7463EB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2"/>
          <a:stretch/>
        </p:blipFill>
        <p:spPr>
          <a:xfrm>
            <a:off x="6180480" y="1500575"/>
            <a:ext cx="601152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86A71-24A4-4DCD-8783-8F71CABA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9" y="1743897"/>
            <a:ext cx="4480560" cy="50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1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190B0-6BD7-493E-BEE5-20D7463EB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2"/>
          <a:stretch/>
        </p:blipFill>
        <p:spPr>
          <a:xfrm>
            <a:off x="6180480" y="1500575"/>
            <a:ext cx="6011520" cy="365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A02C-F234-44F3-AA60-D433A0CD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0" y="1500575"/>
            <a:ext cx="4572000" cy="29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8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3FA02C-F234-44F3-AA60-D433A0CD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" y="1500575"/>
            <a:ext cx="4572000" cy="2938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A214F-A819-4B29-B15D-39C400D1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94" y="1497567"/>
            <a:ext cx="60102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190B0-6BD7-493E-BEE5-20D7463EB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2"/>
          <a:stretch/>
        </p:blipFill>
        <p:spPr>
          <a:xfrm>
            <a:off x="6180480" y="1500575"/>
            <a:ext cx="601152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ACD2B-C945-4EFF-9288-5A101C700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9" y="1078757"/>
            <a:ext cx="2605800" cy="54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9041F-4B9B-4874-B406-93B31AF95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99" y="1529150"/>
            <a:ext cx="5805001" cy="9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CD2B-C945-4EFF-9288-5A101C70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9" y="1078757"/>
            <a:ext cx="2605800" cy="54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9041F-4B9B-4874-B406-93B31AF9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9" y="1529150"/>
            <a:ext cx="5805001" cy="952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08621-7F88-468D-A551-A596B8B2B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576"/>
          <a:stretch/>
        </p:blipFill>
        <p:spPr>
          <a:xfrm>
            <a:off x="221699" y="2481283"/>
            <a:ext cx="5005201" cy="639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AE77F2-66A7-4AC2-99F2-D1C056C558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86"/>
          <a:stretch/>
        </p:blipFill>
        <p:spPr>
          <a:xfrm>
            <a:off x="6182331" y="1498595"/>
            <a:ext cx="60067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Series-Parallel Circuits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1FAF4F-FF90-4297-8CE9-4F18DC7C78C2}"/>
              </a:ext>
            </a:extLst>
          </p:cNvPr>
          <p:cNvSpPr/>
          <p:nvPr/>
        </p:nvSpPr>
        <p:spPr>
          <a:xfrm>
            <a:off x="1157056" y="1040880"/>
            <a:ext cx="10188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Series-parallel networks </a:t>
            </a:r>
            <a:r>
              <a:rPr lang="en-US" b="1">
                <a:solidFill>
                  <a:srgbClr val="0F449A"/>
                </a:solidFill>
                <a:latin typeface="Times New Roman" panose="02020603050405020304" pitchFamily="18" charset="0"/>
              </a:rPr>
              <a:t>are networks that contain both series and parallel circuit configurations.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ADEA5-4217-487A-9393-0145AFDD9F43}"/>
              </a:ext>
            </a:extLst>
          </p:cNvPr>
          <p:cNvSpPr/>
          <p:nvPr/>
        </p:nvSpPr>
        <p:spPr>
          <a:xfrm>
            <a:off x="1157056" y="1561079"/>
            <a:ext cx="1018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F449A"/>
                </a:solidFill>
                <a:latin typeface="Times New Roman" panose="02020603050405020304" pitchFamily="18" charset="0"/>
              </a:rPr>
              <a:t>For many single-source, series-parallel networks, the analysis is one that works back to the source, determines the source current, and then finds its way to the desired unknown.</a:t>
            </a:r>
            <a:endParaRPr lang="en-US" b="1" dirty="0">
              <a:solidFill>
                <a:srgbClr val="0F449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D2F3A-324E-4CF3-B177-ADE52E2A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62" y="2548013"/>
            <a:ext cx="5687304" cy="36995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39E0DF-FF94-4EAF-81A8-3935B9033FDB}"/>
              </a:ext>
            </a:extLst>
          </p:cNvPr>
          <p:cNvSpPr/>
          <p:nvPr/>
        </p:nvSpPr>
        <p:spPr>
          <a:xfrm>
            <a:off x="1157056" y="3345211"/>
            <a:ext cx="4701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/>
              <a:t>In Figure, blocks </a:t>
            </a:r>
            <a:r>
              <a:rPr lang="en-US" b="1">
                <a:solidFill>
                  <a:srgbClr val="FF0000"/>
                </a:solidFill>
              </a:rPr>
              <a:t>B</a:t>
            </a:r>
            <a:r>
              <a:rPr lang="en-US" b="1"/>
              <a:t> and </a:t>
            </a:r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 b="1"/>
              <a:t> are in parallel (points b and c in common), and the voltage source E is in series with block 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/>
              <a:t> (point a in common). The parallel combination of </a:t>
            </a:r>
            <a:r>
              <a:rPr lang="en-US" b="1">
                <a:solidFill>
                  <a:srgbClr val="FF0000"/>
                </a:solidFill>
              </a:rPr>
              <a:t>B</a:t>
            </a:r>
            <a:r>
              <a:rPr lang="en-US" b="1"/>
              <a:t> and </a:t>
            </a:r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 b="1"/>
              <a:t> is also in series with 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/>
              <a:t> and the voltage source E due to the common points b and c, respectively.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108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CD2B-C945-4EFF-9288-5A101C70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9" y="1078757"/>
            <a:ext cx="2605800" cy="54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9041F-4B9B-4874-B406-93B31AF9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9" y="1529150"/>
            <a:ext cx="5805001" cy="952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08621-7F88-468D-A551-A596B8B2B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084"/>
          <a:stretch/>
        </p:blipFill>
        <p:spPr>
          <a:xfrm>
            <a:off x="221699" y="2481283"/>
            <a:ext cx="5005201" cy="1149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817AB-BC5A-4BDA-918C-883147F80B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442"/>
          <a:stretch/>
        </p:blipFill>
        <p:spPr>
          <a:xfrm>
            <a:off x="6182269" y="1498595"/>
            <a:ext cx="60097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06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CD2B-C945-4EFF-9288-5A101C70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9" y="1078757"/>
            <a:ext cx="2605800" cy="54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9041F-4B9B-4874-B406-93B31AF9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9" y="1529150"/>
            <a:ext cx="5805001" cy="952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08621-7F88-468D-A551-A596B8B2B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99" y="2481283"/>
            <a:ext cx="5005201" cy="162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AB1C95-EEEE-4E79-8582-31612C239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442"/>
          <a:stretch/>
        </p:blipFill>
        <p:spPr>
          <a:xfrm>
            <a:off x="6182269" y="1498595"/>
            <a:ext cx="60097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CD2B-C945-4EFF-9288-5A101C70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9" y="1078757"/>
            <a:ext cx="2605800" cy="54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9041F-4B9B-4874-B406-93B31AF9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9" y="1529150"/>
            <a:ext cx="5805001" cy="952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08621-7F88-468D-A551-A596B8B2B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99" y="2481283"/>
            <a:ext cx="5005201" cy="162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4A454-E6FD-4B57-80E2-A681A8FFA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42626"/>
            <a:ext cx="4953601" cy="1473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FE85A1-9D14-48F0-AE33-847913B57D0C}"/>
              </a:ext>
            </a:extLst>
          </p:cNvPr>
          <p:cNvSpPr/>
          <p:nvPr/>
        </p:nvSpPr>
        <p:spPr>
          <a:xfrm>
            <a:off x="221699" y="4180500"/>
            <a:ext cx="626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Applying Kirchhoff’s voltage law for the 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loop indicated in Figure we obtain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F4A5D7-1F00-4D02-9E42-46F4503EB6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54"/>
          <a:stretch/>
        </p:blipFill>
        <p:spPr>
          <a:xfrm>
            <a:off x="6179348" y="1502516"/>
            <a:ext cx="59951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9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(T-</a:t>
                </a:r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(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</a:t>
                </a: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-T)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FDDE6F3-BB38-4545-B1D7-70892EDF5A83}"/>
              </a:ext>
            </a:extLst>
          </p:cNvPr>
          <p:cNvSpPr/>
          <p:nvPr/>
        </p:nvSpPr>
        <p:spPr>
          <a:xfrm>
            <a:off x="988379" y="925523"/>
            <a:ext cx="1070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Circuit configurations are often encountered in which the resistors do not appear to be in series or parallel.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99900C-4296-4BED-AC0A-D08ACB3941AB}"/>
                  </a:ext>
                </a:extLst>
              </p:cNvPr>
              <p:cNvSpPr/>
              <p:nvPr/>
            </p:nvSpPr>
            <p:spPr>
              <a:xfrm>
                <a:off x="988379" y="1479521"/>
                <a:ext cx="1070351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Under these conditions, it may be necessary to convert the circuit from one form to another to solve for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unknown quantities if mesh or nodal analysis is not applied.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Two circuit configurations that often account for these difficulties are the wye (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and delta (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configurations, depicted in Fig. 8.72(a).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They are also referred to as the tee (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T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and pi (</a:t>
                </a:r>
                <a14:m>
                  <m:oMath xmlns:m="http://schemas.openxmlformats.org/officeDocument/2006/math">
                    <m:r>
                      <a:rPr kumimoji="0" lang="el-GR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𝛑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), respectively, as indicated in Figure. Note that the pi is actually an inverted delta.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99900C-4296-4BED-AC0A-D08ACB394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79" y="1479521"/>
                <a:ext cx="10703510" cy="2308324"/>
              </a:xfrm>
              <a:prstGeom prst="rect">
                <a:avLst/>
              </a:prstGeom>
              <a:blipFill>
                <a:blip r:embed="rId3"/>
                <a:stretch>
                  <a:fillRect l="-342" t="-1587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55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(T-</a:t>
                </a:r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(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</a:t>
                </a: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-T)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(T-</a:t>
                </a:r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(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</a:t>
                </a: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-T)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723DEB-524C-463B-BF09-730EA4EE6E50}"/>
              </a:ext>
            </a:extLst>
          </p:cNvPr>
          <p:cNvSpPr/>
          <p:nvPr/>
        </p:nvSpPr>
        <p:spPr>
          <a:xfrm>
            <a:off x="0" y="699796"/>
            <a:ext cx="3097763" cy="3676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32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(T-</a:t>
                </a:r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(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</a:t>
                </a: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-T)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723DEB-524C-463B-BF09-730EA4EE6E50}"/>
              </a:ext>
            </a:extLst>
          </p:cNvPr>
          <p:cNvSpPr/>
          <p:nvPr/>
        </p:nvSpPr>
        <p:spPr>
          <a:xfrm>
            <a:off x="0" y="699796"/>
            <a:ext cx="3097763" cy="3676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F1F6E3-753F-4ADB-A14A-A6E5D351C7EB}"/>
              </a:ext>
            </a:extLst>
          </p:cNvPr>
          <p:cNvSpPr/>
          <p:nvPr/>
        </p:nvSpPr>
        <p:spPr>
          <a:xfrm>
            <a:off x="5666792" y="972176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662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(T-</a:t>
                </a:r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(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</a:t>
                </a: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-T)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F1F6E3-753F-4ADB-A14A-A6E5D351C7EB}"/>
              </a:ext>
            </a:extLst>
          </p:cNvPr>
          <p:cNvSpPr/>
          <p:nvPr/>
        </p:nvSpPr>
        <p:spPr>
          <a:xfrm>
            <a:off x="2699657" y="1420045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9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(T-</a:t>
                </a:r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(</a:t>
                </a:r>
                <a14:m>
                  <m:oMath xmlns:m="http://schemas.openxmlformats.org/officeDocument/2006/math">
                    <m:r>
                      <a:rPr kumimoji="0" lang="el-GR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𝜋</m:t>
                    </m:r>
                  </m:oMath>
                </a14:m>
                <a:r>
                  <a:rPr kumimoji="0" lang="el-G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</a:t>
                </a: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-T)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F1F6E3-753F-4ADB-A14A-A6E5D351C7EB}"/>
              </a:ext>
            </a:extLst>
          </p:cNvPr>
          <p:cNvSpPr/>
          <p:nvPr/>
        </p:nvSpPr>
        <p:spPr>
          <a:xfrm>
            <a:off x="2699657" y="1420045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FC84EE-1376-4CC2-86B0-464D33A01566}"/>
              </a:ext>
            </a:extLst>
          </p:cNvPr>
          <p:cNvSpPr/>
          <p:nvPr/>
        </p:nvSpPr>
        <p:spPr>
          <a:xfrm>
            <a:off x="9094237" y="1217882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25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</p:spTree>
    <p:extLst>
      <p:ext uri="{BB962C8B-B14F-4D97-AF65-F5344CB8AC3E}">
        <p14:creationId xmlns:p14="http://schemas.microsoft.com/office/powerpoint/2010/main" val="337751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8DB5C-0054-426D-901D-5228BBB0D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5"/>
          <a:stretch/>
        </p:blipFill>
        <p:spPr>
          <a:xfrm>
            <a:off x="6056898" y="2821867"/>
            <a:ext cx="6052244" cy="34456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C1B5D3-1465-46E2-B554-39DE05E8DC4D}"/>
              </a:ext>
            </a:extLst>
          </p:cNvPr>
          <p:cNvSpPr/>
          <p:nvPr/>
        </p:nvSpPr>
        <p:spPr>
          <a:xfrm>
            <a:off x="715711" y="1211400"/>
            <a:ext cx="346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We can find the equivalent network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0C50-D62C-4B8C-83F1-1F671BCC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0" y="1979034"/>
            <a:ext cx="4850401" cy="7076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2991FA-34BC-41F5-9D7D-358022DECFFE}"/>
              </a:ext>
            </a:extLst>
          </p:cNvPr>
          <p:cNvSpPr/>
          <p:nvPr/>
        </p:nvSpPr>
        <p:spPr>
          <a:xfrm>
            <a:off x="715711" y="1617688"/>
            <a:ext cx="4888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parallel combination of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results in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93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9" r="249" b="56685"/>
          <a:stretch/>
        </p:blipFill>
        <p:spPr>
          <a:xfrm>
            <a:off x="8419627" y="925523"/>
            <a:ext cx="3565227" cy="25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4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4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23DFA-39A5-4A08-8875-A6429369C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788"/>
          <a:stretch/>
        </p:blipFill>
        <p:spPr>
          <a:xfrm>
            <a:off x="980370" y="925523"/>
            <a:ext cx="3830304" cy="4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5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3E259-025F-460A-BE08-6FB1F3807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319"/>
          <a:stretch/>
        </p:blipFill>
        <p:spPr>
          <a:xfrm>
            <a:off x="980370" y="925523"/>
            <a:ext cx="3830304" cy="14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3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47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692"/>
          <a:stretch/>
        </p:blipFill>
        <p:spPr>
          <a:xfrm>
            <a:off x="1143474" y="3429000"/>
            <a:ext cx="3011711" cy="9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528"/>
          <a:stretch/>
        </p:blipFill>
        <p:spPr>
          <a:xfrm>
            <a:off x="1143474" y="3429000"/>
            <a:ext cx="3011711" cy="14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68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249"/>
          <a:stretch/>
        </p:blipFill>
        <p:spPr>
          <a:xfrm>
            <a:off x="1143474" y="3429000"/>
            <a:ext cx="3011711" cy="20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4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98"/>
          <a:stretch/>
        </p:blipFill>
        <p:spPr>
          <a:xfrm>
            <a:off x="1143474" y="3429000"/>
            <a:ext cx="3011711" cy="26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90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CE43E4-2BE4-485B-8C81-F0DD9FD32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529"/>
          <a:stretch/>
        </p:blipFill>
        <p:spPr>
          <a:xfrm>
            <a:off x="876948" y="928397"/>
            <a:ext cx="4591698" cy="13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1B5D3-1465-46E2-B554-39DE05E8DC4D}"/>
              </a:ext>
            </a:extLst>
          </p:cNvPr>
          <p:cNvSpPr/>
          <p:nvPr/>
        </p:nvSpPr>
        <p:spPr>
          <a:xfrm>
            <a:off x="715711" y="1211400"/>
            <a:ext cx="346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We can find the equivalent network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0C50-D62C-4B8C-83F1-1F671BCC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0" y="1979034"/>
            <a:ext cx="4850401" cy="7076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2991FA-34BC-41F5-9D7D-358022DECFFE}"/>
              </a:ext>
            </a:extLst>
          </p:cNvPr>
          <p:cNvSpPr/>
          <p:nvPr/>
        </p:nvSpPr>
        <p:spPr>
          <a:xfrm>
            <a:off x="715711" y="1617688"/>
            <a:ext cx="4888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parallel combination of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results in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DFB07-7D3C-4F5C-AF10-DF2296DFF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26" y="2818866"/>
            <a:ext cx="5762854" cy="3417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EAFAF6-CEE8-4B27-B790-9CF1F810127E}"/>
              </a:ext>
            </a:extLst>
          </p:cNvPr>
          <p:cNvSpPr txBox="1"/>
          <p:nvPr/>
        </p:nvSpPr>
        <p:spPr>
          <a:xfrm>
            <a:off x="10021078" y="3891886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8581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587C-3BA0-456F-9237-37612A4DC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61"/>
          <a:stretch/>
        </p:blipFill>
        <p:spPr>
          <a:xfrm>
            <a:off x="876948" y="928398"/>
            <a:ext cx="4591698" cy="21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93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594FA-3746-4792-8FCF-BAF74F83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8" y="928397"/>
            <a:ext cx="4591698" cy="28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91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594FA-3746-4792-8FCF-BAF74F83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8" y="928397"/>
            <a:ext cx="4591698" cy="28649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66584C-F158-410C-A856-D7FB46254403}"/>
              </a:ext>
            </a:extLst>
          </p:cNvPr>
          <p:cNvSpPr/>
          <p:nvPr/>
        </p:nvSpPr>
        <p:spPr>
          <a:xfrm>
            <a:off x="989746" y="4196834"/>
            <a:ext cx="729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Subtracting Eq. (3) from Eq. (1) and adding the resulting equation to Eq. (1) results in :-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97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Similarly,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and,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98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Similarly,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and,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3BA42-ED85-4D0A-9184-22D1DB0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56" y="1471368"/>
            <a:ext cx="50635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4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Similarly,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and,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7C1A7-AB89-442F-9CAF-397CBFAE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56" y="1476375"/>
            <a:ext cx="50635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6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Delta to Wye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Similarly,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and,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4DF2B-7F10-4420-992A-E8A9B934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10" y="1469258"/>
            <a:ext cx="50635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7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</p:spTree>
    <p:extLst>
      <p:ext uri="{BB962C8B-B14F-4D97-AF65-F5344CB8AC3E}">
        <p14:creationId xmlns:p14="http://schemas.microsoft.com/office/powerpoint/2010/main" val="3578433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1A82E-A823-4064-A9E8-4083437A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5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867DF-687D-4C10-AE09-8D4E0EC49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07EBEB4-249A-4D2E-8C7D-1E19BE08E91C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38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1B5D3-1465-46E2-B554-39DE05E8DC4D}"/>
              </a:ext>
            </a:extLst>
          </p:cNvPr>
          <p:cNvSpPr/>
          <p:nvPr/>
        </p:nvSpPr>
        <p:spPr>
          <a:xfrm>
            <a:off x="715711" y="1211400"/>
            <a:ext cx="346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We can find the equivalent network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0C50-D62C-4B8C-83F1-1F671BCC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0" y="1979034"/>
            <a:ext cx="4850401" cy="707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51434-4E37-4E0C-AE9D-340C069A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3" y="3328335"/>
            <a:ext cx="3018600" cy="69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2991FA-34BC-41F5-9D7D-358022DECFFE}"/>
              </a:ext>
            </a:extLst>
          </p:cNvPr>
          <p:cNvSpPr/>
          <p:nvPr/>
        </p:nvSpPr>
        <p:spPr>
          <a:xfrm>
            <a:off x="715711" y="1617688"/>
            <a:ext cx="4888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parallel combination of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results 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601061-7F6F-415C-B293-C49C7249F2A2}"/>
              </a:ext>
            </a:extLst>
          </p:cNvPr>
          <p:cNvSpPr/>
          <p:nvPr/>
        </p:nvSpPr>
        <p:spPr>
          <a:xfrm>
            <a:off x="633273" y="2624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equivalent resistance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is then in series with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</a:p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 the total resistance is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CA596D-CCD2-4B1C-BE01-94687C22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326" y="2818866"/>
            <a:ext cx="5762854" cy="341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680AE-683F-42C7-851C-263B61AC8890}"/>
              </a:ext>
            </a:extLst>
          </p:cNvPr>
          <p:cNvSpPr txBox="1"/>
          <p:nvPr/>
        </p:nvSpPr>
        <p:spPr>
          <a:xfrm>
            <a:off x="10021078" y="3891886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8719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85"/>
          <a:stretch/>
        </p:blipFill>
        <p:spPr>
          <a:xfrm>
            <a:off x="8419627" y="4236902"/>
            <a:ext cx="3565227" cy="250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BB3BB-C2CB-4970-9DD9-9ECEF84C2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D6CF332-E66F-467F-B2C9-FA9095667C62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662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85"/>
          <a:stretch/>
        </p:blipFill>
        <p:spPr>
          <a:xfrm>
            <a:off x="8419627" y="4236902"/>
            <a:ext cx="3565227" cy="250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BB3BB-C2CB-4970-9DD9-9ECEF84C2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D6CF332-E66F-467F-B2C9-FA9095667C62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013A5-EA9D-4420-939B-764C208E5DF9}"/>
              </a:ext>
            </a:extLst>
          </p:cNvPr>
          <p:cNvSpPr/>
          <p:nvPr/>
        </p:nvSpPr>
        <p:spPr>
          <a:xfrm>
            <a:off x="1089157" y="1078182"/>
            <a:ext cx="663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Using the previous sets of equations, then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54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85"/>
          <a:stretch/>
        </p:blipFill>
        <p:spPr>
          <a:xfrm>
            <a:off x="8419627" y="4236902"/>
            <a:ext cx="3565227" cy="250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BB3BB-C2CB-4970-9DD9-9ECEF84C2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D6CF332-E66F-467F-B2C9-FA9095667C62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013A5-EA9D-4420-939B-764C208E5DF9}"/>
              </a:ext>
            </a:extLst>
          </p:cNvPr>
          <p:cNvSpPr/>
          <p:nvPr/>
        </p:nvSpPr>
        <p:spPr>
          <a:xfrm>
            <a:off x="1089157" y="1078182"/>
            <a:ext cx="663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Using the previous sets of equations, then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10107-AA5E-4FCF-A15B-027A1B9E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68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61CA1-9577-4B95-8965-2C8B2310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10" y="1469258"/>
            <a:ext cx="5063513" cy="411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EDB563-3E1F-4C71-A6A4-B70C25608BBC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4C1A53-F695-478C-9B40-BCC4ADC8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7C1A7-AB89-442F-9CAF-397CBFAE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956" y="1476375"/>
            <a:ext cx="5063513" cy="411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CD53E6-2FBE-4388-898C-CF32C2DDEAFC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55C2FF-4056-49BE-8731-AFFA09E6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66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CD53E6-2FBE-4388-898C-CF32C2DDEAFC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1000B"/>
                </a:solidFill>
                <a:effectLst/>
                <a:uLnTx/>
                <a:uFillTx/>
                <a:latin typeface="ItcKabel-Book"/>
                <a:ea typeface="+mn-ea"/>
                <a:cs typeface="+mn-cs"/>
              </a:rPr>
              <a:t>Wye to Delta Conversion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55C2FF-4056-49BE-8731-AFFA09E6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C26DF-AE25-40D9-B554-E3EC048F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56" y="1471368"/>
            <a:ext cx="50635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1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The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networks are said to be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balanced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when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197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The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networks are said to be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balanced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when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95DF894-70BE-4888-AE35-D75DA65B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017" y="1602423"/>
            <a:ext cx="5063513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4691E-1461-4214-9892-A3829ECCD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06" y="1922249"/>
            <a:ext cx="2841733" cy="4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The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networks are said to be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balanced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when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F6AE83-EF04-4ED2-B624-2044845EB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86" y="1611296"/>
            <a:ext cx="506352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2924C-7185-444B-8B2C-43543886E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06" y="1922249"/>
            <a:ext cx="2841733" cy="4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8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The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networks are said to be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balanced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when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F1ACC71-0338-4594-8259-B05734EBD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006" y="2430467"/>
            <a:ext cx="2949698" cy="495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1B097-9668-46A1-8D7A-59E179C5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876" y="1870863"/>
            <a:ext cx="50635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1B5D3-1465-46E2-B554-39DE05E8DC4D}"/>
              </a:ext>
            </a:extLst>
          </p:cNvPr>
          <p:cNvSpPr/>
          <p:nvPr/>
        </p:nvSpPr>
        <p:spPr>
          <a:xfrm>
            <a:off x="715711" y="1211400"/>
            <a:ext cx="346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We can find the equivalent network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0C50-D62C-4B8C-83F1-1F671BCC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0" y="1979034"/>
            <a:ext cx="4850401" cy="707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51434-4E37-4E0C-AE9D-340C069A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3" y="3328335"/>
            <a:ext cx="3018600" cy="69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787BC-0B74-4B6A-A61D-1F105BDB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11" y="4669466"/>
            <a:ext cx="3044400" cy="7205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2991FA-34BC-41F5-9D7D-358022DECFFE}"/>
              </a:ext>
            </a:extLst>
          </p:cNvPr>
          <p:cNvSpPr/>
          <p:nvPr/>
        </p:nvSpPr>
        <p:spPr>
          <a:xfrm>
            <a:off x="715711" y="1617688"/>
            <a:ext cx="4888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parallel combination of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results 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EEF82-7AC9-4A8E-91CF-5A8A11407070}"/>
              </a:ext>
            </a:extLst>
          </p:cNvPr>
          <p:cNvSpPr/>
          <p:nvPr/>
        </p:nvSpPr>
        <p:spPr>
          <a:xfrm>
            <a:off x="662673" y="40169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result is an equivalent network permitting the determination of the source current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.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1BFB6B-8F56-4A7C-9DCE-6D6613B80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326" y="2818866"/>
            <a:ext cx="5762854" cy="34172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601061-7F6F-415C-B293-C49C7249F2A2}"/>
              </a:ext>
            </a:extLst>
          </p:cNvPr>
          <p:cNvSpPr/>
          <p:nvPr/>
        </p:nvSpPr>
        <p:spPr>
          <a:xfrm>
            <a:off x="633273" y="2624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equivalent resistance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is then in series with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</a:p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 the total resistance 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33742-CCEB-4DE8-AC59-30BE742B2894}"/>
              </a:ext>
            </a:extLst>
          </p:cNvPr>
          <p:cNvSpPr txBox="1"/>
          <p:nvPr/>
        </p:nvSpPr>
        <p:spPr>
          <a:xfrm>
            <a:off x="10021078" y="3891886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20099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The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networks are said to be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balanced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when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D42E259-D472-4FF2-871F-FBDD2FC67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886" y="1873190"/>
            <a:ext cx="5063513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64564-B6E5-4F28-8124-544A6396C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006" y="2430467"/>
            <a:ext cx="2949698" cy="4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04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The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networks are said to be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balanced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Italic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when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71B0309-D4FC-4251-B640-2774A9D49BFC}"/>
              </a:ext>
            </a:extLst>
          </p:cNvPr>
          <p:cNvSpPr/>
          <p:nvPr/>
        </p:nvSpPr>
        <p:spPr>
          <a:xfrm>
            <a:off x="1147906" y="1662344"/>
            <a:ext cx="5361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Under these conditions, conversion formulas become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06BB2-F10B-4BDB-9151-6E35B770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888" y="2148824"/>
            <a:ext cx="2841733" cy="49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7BE8E-1F71-4F38-B53A-5EA6672C5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400" y="2617885"/>
            <a:ext cx="2949698" cy="495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93CBD0-C1D9-4821-AC10-AF4EDE294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906" y="3575933"/>
            <a:ext cx="4680510" cy="14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0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Example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Convert the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r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 in Figure shown  to an equivalent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71F5EF6-9204-4E33-9106-2C61AE232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884"/>
          <a:stretch/>
        </p:blipFill>
        <p:spPr>
          <a:xfrm>
            <a:off x="7572384" y="1751149"/>
            <a:ext cx="41338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2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Example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Convert the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r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 in Figure shown  to an equivalent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3E24C-D9F5-4330-96C6-A1FF6F59FB11}"/>
              </a:ext>
            </a:extLst>
          </p:cNvPr>
          <p:cNvSpPr/>
          <p:nvPr/>
        </p:nvSpPr>
        <p:spPr>
          <a:xfrm>
            <a:off x="8993080" y="2627790"/>
            <a:ext cx="435005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C5155-E9CD-418B-8FF0-D2FEADA1CAF0}"/>
              </a:ext>
            </a:extLst>
          </p:cNvPr>
          <p:cNvSpPr/>
          <p:nvPr/>
        </p:nvSpPr>
        <p:spPr>
          <a:xfrm>
            <a:off x="9658907" y="2655902"/>
            <a:ext cx="500106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66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Example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Convert the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r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 in Figure shown  to an equivalent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3E24C-D9F5-4330-96C6-A1FF6F59FB11}"/>
              </a:ext>
            </a:extLst>
          </p:cNvPr>
          <p:cNvSpPr/>
          <p:nvPr/>
        </p:nvSpPr>
        <p:spPr>
          <a:xfrm>
            <a:off x="8993080" y="2627790"/>
            <a:ext cx="435005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C5155-E9CD-418B-8FF0-D2FEADA1CAF0}"/>
              </a:ext>
            </a:extLst>
          </p:cNvPr>
          <p:cNvSpPr/>
          <p:nvPr/>
        </p:nvSpPr>
        <p:spPr>
          <a:xfrm>
            <a:off x="9658907" y="2655902"/>
            <a:ext cx="500106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9A0CD-292C-4777-B08E-ED0105867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96"/>
          <a:stretch/>
        </p:blipFill>
        <p:spPr>
          <a:xfrm>
            <a:off x="559294" y="1751149"/>
            <a:ext cx="2583401" cy="2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20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Example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Convert the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r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 in Figure shown  to an equivalent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DC5155-E9CD-418B-8FF0-D2FEADA1CAF0}"/>
              </a:ext>
            </a:extLst>
          </p:cNvPr>
          <p:cNvSpPr/>
          <p:nvPr/>
        </p:nvSpPr>
        <p:spPr>
          <a:xfrm>
            <a:off x="9658907" y="2655902"/>
            <a:ext cx="500106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9A0CD-292C-4777-B08E-ED0105867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96"/>
          <a:stretch/>
        </p:blipFill>
        <p:spPr>
          <a:xfrm>
            <a:off x="559294" y="1751149"/>
            <a:ext cx="2583401" cy="2797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62C2C-40B5-4BD8-BC0E-7F356207CD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970"/>
          <a:stretch/>
        </p:blipFill>
        <p:spPr>
          <a:xfrm>
            <a:off x="559294" y="1751150"/>
            <a:ext cx="6239554" cy="12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1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Example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Convert the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r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 in Figure shown  to an equivalent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AFE9EF-CE51-400A-9BF8-99467F7C1F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64" b="26433"/>
          <a:stretch/>
        </p:blipFill>
        <p:spPr>
          <a:xfrm>
            <a:off x="559294" y="3000652"/>
            <a:ext cx="6239554" cy="808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4C9183-D870-4D3B-B9E5-269ADBC8C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96"/>
          <a:stretch/>
        </p:blipFill>
        <p:spPr>
          <a:xfrm>
            <a:off x="559294" y="1751149"/>
            <a:ext cx="2583401" cy="2797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4E2C7A-1CF3-415B-90EB-6F15EC4EC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970"/>
          <a:stretch/>
        </p:blipFill>
        <p:spPr>
          <a:xfrm>
            <a:off x="559294" y="1751150"/>
            <a:ext cx="6239554" cy="12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40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Example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AA7"/>
                    </a:solidFill>
                    <a:effectLst/>
                    <a:uLnTx/>
                    <a:uFillTx/>
                    <a:latin typeface="ItcKabel-Medium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Convert the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r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network in Figure shown  to an equivalent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-Roman"/>
                    <a:ea typeface="+mn-ea"/>
                    <a:cs typeface="+mn-cs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A0CD-292C-4777-B08E-ED0105867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94" y="1751149"/>
            <a:ext cx="6239554" cy="2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2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Transform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wye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 in Figure shown to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delta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1FCA48-02D6-4346-8777-17006DEC6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3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Transform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wye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 in Figure shown to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delta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1FCA48-02D6-4346-8777-17006DEC6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BB71626-0549-4B24-97CE-7BB9352F095F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1B5D3-1465-46E2-B554-39DE05E8DC4D}"/>
              </a:ext>
            </a:extLst>
          </p:cNvPr>
          <p:cNvSpPr/>
          <p:nvPr/>
        </p:nvSpPr>
        <p:spPr>
          <a:xfrm>
            <a:off x="715711" y="1211400"/>
            <a:ext cx="346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We can find the equivalent network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0C50-D62C-4B8C-83F1-1F671BCC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0" y="1979034"/>
            <a:ext cx="4850401" cy="707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51434-4E37-4E0C-AE9D-340C069A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3" y="3328335"/>
            <a:ext cx="3018600" cy="69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787BC-0B74-4B6A-A61D-1F105BDB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11" y="4669466"/>
            <a:ext cx="3044400" cy="72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65747-D7E8-458F-A7D3-019C4862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11" y="6000037"/>
            <a:ext cx="1986600" cy="4567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2991FA-34BC-41F5-9D7D-358022DECFFE}"/>
              </a:ext>
            </a:extLst>
          </p:cNvPr>
          <p:cNvSpPr/>
          <p:nvPr/>
        </p:nvSpPr>
        <p:spPr>
          <a:xfrm>
            <a:off x="715711" y="1617688"/>
            <a:ext cx="4888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parallel combination of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results 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EEF82-7AC9-4A8E-91CF-5A8A11407070}"/>
              </a:ext>
            </a:extLst>
          </p:cNvPr>
          <p:cNvSpPr/>
          <p:nvPr/>
        </p:nvSpPr>
        <p:spPr>
          <a:xfrm>
            <a:off x="662673" y="40169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result is an equivalent network permitting the determination of the source current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FD09CC-A9FA-44F7-A4C6-366BCEF4BBCD}"/>
              </a:ext>
            </a:extLst>
          </p:cNvPr>
          <p:cNvSpPr/>
          <p:nvPr/>
        </p:nvSpPr>
        <p:spPr>
          <a:xfrm>
            <a:off x="633273" y="5378469"/>
            <a:ext cx="4231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and, since the source 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are in series,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BD2832-CE8B-46D7-B32B-BA89D0D5F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326" y="2818866"/>
            <a:ext cx="5762854" cy="3417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3B0217-AE9E-44EB-95DA-098B02556C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3273"/>
          <a:stretch/>
        </p:blipFill>
        <p:spPr>
          <a:xfrm>
            <a:off x="7033985" y="2198339"/>
            <a:ext cx="4134682" cy="6205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601061-7F6F-415C-B293-C49C7249F2A2}"/>
              </a:ext>
            </a:extLst>
          </p:cNvPr>
          <p:cNvSpPr/>
          <p:nvPr/>
        </p:nvSpPr>
        <p:spPr>
          <a:xfrm>
            <a:off x="633273" y="2624668"/>
            <a:ext cx="5762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 equivalent resistance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BC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is then in series with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sz="8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, and the total resistance 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31D-E768-4071-9EB5-C523EC07EB0C}"/>
              </a:ext>
            </a:extLst>
          </p:cNvPr>
          <p:cNvSpPr txBox="1"/>
          <p:nvPr/>
        </p:nvSpPr>
        <p:spPr>
          <a:xfrm>
            <a:off x="10021078" y="3891886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8108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Transform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wye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 in Figure shown to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delta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B191D-1DFF-4044-AB67-642C15BC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B292DB-4398-421A-BE98-CEC433142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802CEE9-DC6C-4D63-9CB1-59BBD85CC8C6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108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Transform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wye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 in Figure shown to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delta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7D2366-79C5-4F5D-81AE-BCE04B90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654FE-CF34-4470-9799-80ED0DAB6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1BE35645-54A2-4DFF-9F09-5820F280DE64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B0B35E-63F4-4B0A-8941-9BEA4C48F04F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563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B0B35E-63F4-4B0A-8941-9BEA4C48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56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5BE504-EA7D-422B-B2B3-F79ED35C1AC4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2799997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5BE504-EA7D-422B-B2B3-F79ED35C1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2799997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787AD9-A0EF-457E-BA17-A858C984C402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2782365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787AD9-A0EF-457E-BA17-A858C984C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2782365" cy="565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1997CE8-7FD9-428D-ABAF-D8402ADBBC10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Solution:-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74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1BF65E-0180-4B9D-9BEE-81B3CE83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DD8CF-60D7-4339-8CF5-A2C9FCF1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Transform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wye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 in Figure shown to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delta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=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𝟒𝟎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+(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𝟏𝟒𝟎𝟎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𝟏𝟒𝟎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l-G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Ω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2803203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2803203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8B0946F1-D5EA-40EC-9E67-7432D02216E8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ACC95-1442-4AE9-9174-A8EE867A5E33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Solution:-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-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5E2CB-D0B0-48FE-9960-E801CC813E59}"/>
              </a:ext>
            </a:extLst>
          </p:cNvPr>
          <p:cNvSpPr txBox="1"/>
          <p:nvPr/>
        </p:nvSpPr>
        <p:spPr>
          <a:xfrm>
            <a:off x="10108396" y="5477416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8638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1BF65E-0180-4B9D-9BEE-81B3CE83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DD8CF-60D7-4339-8CF5-A2C9FCF1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Transform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wye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 in Figure shown to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delta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=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𝟒𝟎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+(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𝟏𝟒𝟎𝟎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𝟏𝟒𝟎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l-G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Ω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𝟏𝟒𝟎𝟎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l-G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Ω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8B0946F1-D5EA-40EC-9E67-7432D02216E8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ACC95-1442-4AE9-9174-A8EE867A5E33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Solution:-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-Roman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1701E7-3836-4BC4-911D-1127C6DFEBC3}"/>
              </a:ext>
            </a:extLst>
          </p:cNvPr>
          <p:cNvSpPr txBox="1"/>
          <p:nvPr/>
        </p:nvSpPr>
        <p:spPr>
          <a:xfrm>
            <a:off x="10108396" y="5477416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D650D-F0E9-4EB9-A2B9-E3F29DBDE4CD}"/>
              </a:ext>
            </a:extLst>
          </p:cNvPr>
          <p:cNvSpPr txBox="1"/>
          <p:nvPr/>
        </p:nvSpPr>
        <p:spPr>
          <a:xfrm>
            <a:off x="8771138" y="5776396"/>
            <a:ext cx="6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326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1BF65E-0180-4B9D-9BEE-81B3CE83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DD8CF-60D7-4339-8CF5-A2C9FCF1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Y-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100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</m:oMath>
                </a14:m>
                <a:r>
                  <a:rPr kumimoji="0" lang="fr-F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1000B"/>
                    </a:solidFill>
                    <a:effectLst/>
                    <a:uLnTx/>
                    <a:uFillTx/>
                    <a:latin typeface="ItcKabel-Book"/>
                    <a:ea typeface="+mn-ea"/>
                    <a:cs typeface="+mn-cs"/>
                  </a:rPr>
                  <a:t> -Y CONVERSIONS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1000B"/>
                  </a:solidFill>
                  <a:effectLst/>
                  <a:uLnTx/>
                  <a:uFillTx/>
                  <a:latin typeface="ItcKabel-Book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Example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Transform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wye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 in Figure shown to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delta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 network.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=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𝟒𝟎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+(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𝟏𝟒𝟎𝟎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𝟏𝟒𝟎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l-G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Ω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𝟏𝟒𝟎𝟎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l-G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Ω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442384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𝟏𝟒𝟎𝟎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𝟑𝟓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l-G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Ω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4423840" cy="5670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8B0946F1-D5EA-40EC-9E67-7432D02216E8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ACC95-1442-4AE9-9174-A8EE867A5E33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A7"/>
                </a:solidFill>
                <a:effectLst/>
                <a:uLnTx/>
                <a:uFillTx/>
                <a:latin typeface="ItcKabel-Medium"/>
                <a:ea typeface="+mn-ea"/>
                <a:cs typeface="+mn-cs"/>
              </a:rPr>
              <a:t>Solution:-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-Roman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535C0-CAE8-44D6-885C-C566089176D0}"/>
              </a:ext>
            </a:extLst>
          </p:cNvPr>
          <p:cNvSpPr txBox="1"/>
          <p:nvPr/>
        </p:nvSpPr>
        <p:spPr>
          <a:xfrm>
            <a:off x="10108396" y="5477416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4F9810-CA2C-4B3C-A4E3-6D75C1EF995B}"/>
              </a:ext>
            </a:extLst>
          </p:cNvPr>
          <p:cNvSpPr txBox="1"/>
          <p:nvPr/>
        </p:nvSpPr>
        <p:spPr>
          <a:xfrm>
            <a:off x="8771138" y="5776396"/>
            <a:ext cx="6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489C1-7EC6-48E8-9B81-CE5C00A75735}"/>
              </a:ext>
            </a:extLst>
          </p:cNvPr>
          <p:cNvSpPr txBox="1"/>
          <p:nvPr/>
        </p:nvSpPr>
        <p:spPr>
          <a:xfrm>
            <a:off x="9881712" y="4752576"/>
            <a:ext cx="6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39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5E210-7E3C-4104-835E-56405D02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69" y="2153414"/>
            <a:ext cx="5418001" cy="1511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16B886-A21C-4E1C-B5B3-D147AEB71DEF}"/>
              </a:ext>
            </a:extLst>
          </p:cNvPr>
          <p:cNvSpPr/>
          <p:nvPr/>
        </p:nvSpPr>
        <p:spPr>
          <a:xfrm>
            <a:off x="510569" y="12096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We can then use the equivalent circuit to determine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 </a:t>
            </a:r>
            <a:r>
              <a:rPr lang="en-US" sz="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using the current divider rule: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E52DE-4934-40A5-9000-3DE014CEF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5"/>
          <a:stretch/>
        </p:blipFill>
        <p:spPr>
          <a:xfrm>
            <a:off x="6056898" y="2821867"/>
            <a:ext cx="6052244" cy="3445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8C927-310F-44BD-BB4B-A86EB169E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273"/>
          <a:stretch/>
        </p:blipFill>
        <p:spPr>
          <a:xfrm>
            <a:off x="7033985" y="2198339"/>
            <a:ext cx="4134682" cy="6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Circuits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5E210-7E3C-4104-835E-56405D02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69" y="2153414"/>
            <a:ext cx="5418001" cy="1511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840069-0062-46F2-A820-930E362C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69" y="4658064"/>
            <a:ext cx="4050600" cy="32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EB462-5373-4A5D-B3B3-79699A522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88" y="2821867"/>
            <a:ext cx="4548419" cy="3527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16B886-A21C-4E1C-B5B3-D147AEB71DEF}"/>
              </a:ext>
            </a:extLst>
          </p:cNvPr>
          <p:cNvSpPr/>
          <p:nvPr/>
        </p:nvSpPr>
        <p:spPr>
          <a:xfrm>
            <a:off x="510569" y="12096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We can then use the equivalent circuit to determine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 </a:t>
            </a:r>
            <a:r>
              <a:rPr lang="en-US" sz="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using the current divider rule: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09B05-02BD-4C0E-A326-964D04829082}"/>
              </a:ext>
            </a:extLst>
          </p:cNvPr>
          <p:cNvSpPr/>
          <p:nvPr/>
        </p:nvSpPr>
        <p:spPr>
          <a:xfrm>
            <a:off x="397222" y="3874649"/>
            <a:ext cx="3801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or, applying Kirchhoff’s current law,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1448</Words>
  <Application>Microsoft Office PowerPoint</Application>
  <PresentationFormat>Widescreen</PresentationFormat>
  <Paragraphs>183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ItcKabel-Book</vt:lpstr>
      <vt:lpstr>ItcKabel-Medium</vt:lpstr>
      <vt:lpstr>Optr</vt:lpstr>
      <vt:lpstr>Times New Roman</vt:lpstr>
      <vt:lpstr>Times-Italic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260</cp:revision>
  <dcterms:created xsi:type="dcterms:W3CDTF">2020-03-04T10:44:15Z</dcterms:created>
  <dcterms:modified xsi:type="dcterms:W3CDTF">2021-01-30T18:52:23Z</dcterms:modified>
</cp:coreProperties>
</file>